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73" r:id="rId2"/>
    <p:sldId id="258" r:id="rId3"/>
    <p:sldId id="256" r:id="rId4"/>
    <p:sldId id="270" r:id="rId5"/>
    <p:sldId id="257" r:id="rId6"/>
    <p:sldId id="261" r:id="rId7"/>
    <p:sldId id="290" r:id="rId8"/>
    <p:sldId id="334" r:id="rId9"/>
    <p:sldId id="340" r:id="rId10"/>
    <p:sldId id="335" r:id="rId11"/>
    <p:sldId id="337" r:id="rId12"/>
    <p:sldId id="339" r:id="rId13"/>
    <p:sldId id="336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0A05E2-2EF3-426C-83B4-BF89E14F1AA0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EFF566-4273-4288-AC5D-49013B0DFCD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6382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goal is to enhance the speed and effectiveness of disaster relief efforts.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EFF566-4273-4288-AC5D-49013B0DFCDF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040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AD426-E008-4B2D-9335-586CDC03BE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55F4C4-A97F-4C64-94A5-6683254A3B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6EB0B9-444A-4D04-B54D-87E0A036B6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F43BC4-8C46-4BB7-939B-B9F409AE381A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48BCF-6D52-453C-985F-8E6981D4B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5FB5AE-C002-485B-8772-E8AF429C4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599" y="6310312"/>
            <a:ext cx="2743200" cy="365125"/>
          </a:xfrm>
          <a:prstGeom prst="rect">
            <a:avLst/>
          </a:prstGeom>
        </p:spPr>
        <p:txBody>
          <a:bodyPr/>
          <a:lstStyle/>
          <a:p>
            <a:fld id="{BB92B125-B99B-4120-ABB8-1665CA3B6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7624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EF6F910-BA9D-477D-A5CF-F9F594983A76}"/>
              </a:ext>
            </a:extLst>
          </p:cNvPr>
          <p:cNvSpPr/>
          <p:nvPr/>
        </p:nvSpPr>
        <p:spPr>
          <a:xfrm>
            <a:off x="61135" y="5991582"/>
            <a:ext cx="12130865" cy="744087"/>
          </a:xfrm>
          <a:prstGeom prst="rect">
            <a:avLst/>
          </a:prstGeom>
          <a:solidFill>
            <a:srgbClr val="000A3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A8FC27-7280-4AEC-BC8B-85E787782055}"/>
              </a:ext>
            </a:extLst>
          </p:cNvPr>
          <p:cNvSpPr txBox="1"/>
          <p:nvPr/>
        </p:nvSpPr>
        <p:spPr>
          <a:xfrm>
            <a:off x="134377" y="6182193"/>
            <a:ext cx="4841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  <a:latin typeface="+mj-lt"/>
              </a:rPr>
              <a:t>Department of Computer Science &amp; Engineering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BC2C5C0-A97C-437A-995C-59C435A260AB}"/>
              </a:ext>
            </a:extLst>
          </p:cNvPr>
          <p:cNvSpPr txBox="1"/>
          <p:nvPr/>
        </p:nvSpPr>
        <p:spPr>
          <a:xfrm>
            <a:off x="9294829" y="6198854"/>
            <a:ext cx="2554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b="1" dirty="0">
                <a:solidFill>
                  <a:schemeClr val="bg1"/>
                </a:solidFill>
                <a:latin typeface="+mj-lt"/>
              </a:rPr>
              <a:t>www.cambridge.edu.in</a:t>
            </a:r>
          </a:p>
        </p:txBody>
      </p:sp>
    </p:spTree>
    <p:extLst>
      <p:ext uri="{BB962C8B-B14F-4D97-AF65-F5344CB8AC3E}">
        <p14:creationId xmlns:p14="http://schemas.microsoft.com/office/powerpoint/2010/main" val="3027229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BD300-5A9D-4801-B3AA-34841CB21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D0828-03E3-4F32-BCE4-D4480DA80D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9B2C35-E93D-41E2-9092-7E6CF83D9E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69BB9B-9B80-456E-BA6E-97034C073A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F43BC4-8C46-4BB7-939B-B9F409AE381A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F40B01-0380-4113-BE72-37C8EB8B2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DCE424-9E5D-4A7B-AACD-C29EE2C96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599" y="6310312"/>
            <a:ext cx="2743200" cy="365125"/>
          </a:xfrm>
          <a:prstGeom prst="rect">
            <a:avLst/>
          </a:prstGeom>
        </p:spPr>
        <p:txBody>
          <a:bodyPr/>
          <a:lstStyle/>
          <a:p>
            <a:fld id="{BB92B125-B99B-4120-ABB8-1665CA3B6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231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45A79-EF9C-4709-B309-FD2D4A522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6BFCE7-09CA-4613-8768-CCE4F81EA5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AA1215-EC64-4A7B-8722-5C1138A0CF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224B4-57F6-4098-A2DA-547459EC58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F43BC4-8C46-4BB7-939B-B9F409AE381A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1B90C0-D69A-453F-9920-35BF345E4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230C1F-DB6A-4A97-9186-2F97F0F6D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599" y="6310312"/>
            <a:ext cx="2743200" cy="365125"/>
          </a:xfrm>
          <a:prstGeom prst="rect">
            <a:avLst/>
          </a:prstGeom>
        </p:spPr>
        <p:txBody>
          <a:bodyPr/>
          <a:lstStyle/>
          <a:p>
            <a:fld id="{BB92B125-B99B-4120-ABB8-1665CA3B6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0360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358B71-A579-4840-9E69-E375B33802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CB4C15-296C-483A-8CCB-4A92175240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166B90-E812-4DB5-ADA2-F33AA23665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F43BC4-8C46-4BB7-939B-B9F409AE381A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2B834-F620-440D-9D14-F9497E6EB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E4C82-C817-4A25-9066-78623E0AA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599" y="6310312"/>
            <a:ext cx="2743200" cy="365125"/>
          </a:xfrm>
          <a:prstGeom prst="rect">
            <a:avLst/>
          </a:prstGeom>
        </p:spPr>
        <p:txBody>
          <a:bodyPr/>
          <a:lstStyle/>
          <a:p>
            <a:fld id="{BB92B125-B99B-4120-ABB8-1665CA3B6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3748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9BD059-6120-4484-8D44-7E2026AED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6826" y="365125"/>
            <a:ext cx="93269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44CA1C-D0E7-42CE-8CEB-6E514C570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9682113" cy="23598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605BAC-9D39-404C-AD13-DD69DDFB97C6}"/>
              </a:ext>
            </a:extLst>
          </p:cNvPr>
          <p:cNvSpPr/>
          <p:nvPr/>
        </p:nvSpPr>
        <p:spPr>
          <a:xfrm>
            <a:off x="134377" y="122331"/>
            <a:ext cx="1712857" cy="1703294"/>
          </a:xfrm>
          <a:prstGeom prst="rect">
            <a:avLst/>
          </a:prstGeom>
          <a:solidFill>
            <a:srgbClr val="000A3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FED9456-7CCB-4A60-962C-2BC0ED7E66C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70" y="453433"/>
            <a:ext cx="1353671" cy="87037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244CC2D-7374-4AFB-AABA-B8824998FC38}"/>
              </a:ext>
            </a:extLst>
          </p:cNvPr>
          <p:cNvSpPr/>
          <p:nvPr/>
        </p:nvSpPr>
        <p:spPr>
          <a:xfrm>
            <a:off x="61135" y="5991582"/>
            <a:ext cx="12130865" cy="744087"/>
          </a:xfrm>
          <a:prstGeom prst="rect">
            <a:avLst/>
          </a:prstGeom>
          <a:solidFill>
            <a:srgbClr val="000A3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C9B830-65CE-40FD-BDD2-ABD1DFDB1315}"/>
              </a:ext>
            </a:extLst>
          </p:cNvPr>
          <p:cNvSpPr txBox="1"/>
          <p:nvPr/>
        </p:nvSpPr>
        <p:spPr>
          <a:xfrm>
            <a:off x="134377" y="6182193"/>
            <a:ext cx="4841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  <a:latin typeface="+mj-lt"/>
              </a:rPr>
              <a:t>Department of Computer Science &amp; Engineering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1E2F4B-43D1-4E23-9D40-9F9BF91953A6}"/>
              </a:ext>
            </a:extLst>
          </p:cNvPr>
          <p:cNvSpPr txBox="1"/>
          <p:nvPr/>
        </p:nvSpPr>
        <p:spPr>
          <a:xfrm>
            <a:off x="9294829" y="6198854"/>
            <a:ext cx="2554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b="1" dirty="0">
                <a:solidFill>
                  <a:schemeClr val="bg1"/>
                </a:solidFill>
                <a:latin typeface="+mj-lt"/>
              </a:rPr>
              <a:t>www.cambridge.edu.in</a:t>
            </a:r>
          </a:p>
        </p:txBody>
      </p:sp>
    </p:spTree>
    <p:extLst>
      <p:ext uri="{BB962C8B-B14F-4D97-AF65-F5344CB8AC3E}">
        <p14:creationId xmlns:p14="http://schemas.microsoft.com/office/powerpoint/2010/main" val="637837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2CEDE62-ABB3-FC1C-76B8-F7C89731AD54}"/>
              </a:ext>
            </a:extLst>
          </p:cNvPr>
          <p:cNvSpPr/>
          <p:nvPr/>
        </p:nvSpPr>
        <p:spPr>
          <a:xfrm>
            <a:off x="0" y="-7293"/>
            <a:ext cx="12190413" cy="6858000"/>
          </a:xfrm>
          <a:prstGeom prst="rect">
            <a:avLst/>
          </a:prstGeom>
          <a:solidFill>
            <a:srgbClr val="000A3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IN" dirty="0"/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464E5350-F49E-1ECB-866A-8A8D9FC6F4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09747" y="239187"/>
            <a:ext cx="34321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IN" altLang="en-US" dirty="0">
                <a:solidFill>
                  <a:schemeClr val="bg1"/>
                </a:solidFill>
              </a:rPr>
              <a:t>www.cambridge.edu.in</a:t>
            </a:r>
          </a:p>
        </p:txBody>
      </p:sp>
      <p:pic>
        <p:nvPicPr>
          <p:cNvPr id="4" name="Picture Placeholder 8">
            <a:extLst>
              <a:ext uri="{FF2B5EF4-FFF2-40B4-BE49-F238E27FC236}">
                <a16:creationId xmlns:a16="http://schemas.microsoft.com/office/drawing/2014/main" id="{2EFCBA0D-4BCF-F9C5-708E-5906E8AFD0A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" t="-110" r="36201" b="2740"/>
          <a:stretch>
            <a:fillRect/>
          </a:stretch>
        </p:blipFill>
        <p:spPr>
          <a:xfrm>
            <a:off x="6333938" y="848261"/>
            <a:ext cx="5866636" cy="6009740"/>
          </a:xfrm>
          <a:custGeom>
            <a:avLst/>
            <a:gdLst>
              <a:gd name="connsiteX0" fmla="*/ 5919758 w 5919758"/>
              <a:gd name="connsiteY0" fmla="*/ 0 h 5825419"/>
              <a:gd name="connsiteX1" fmla="*/ 5919758 w 5919758"/>
              <a:gd name="connsiteY1" fmla="*/ 5825419 h 5825419"/>
              <a:gd name="connsiteX2" fmla="*/ 1120273 w 5919758"/>
              <a:gd name="connsiteY2" fmla="*/ 5825419 h 5825419"/>
              <a:gd name="connsiteX3" fmla="*/ 0 w 5919758"/>
              <a:gd name="connsiteY3" fmla="*/ 1588036 h 5825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9758" h="5825419">
                <a:moveTo>
                  <a:pt x="5919758" y="0"/>
                </a:moveTo>
                <a:lnTo>
                  <a:pt x="5919758" y="5825419"/>
                </a:lnTo>
                <a:lnTo>
                  <a:pt x="1120273" y="5825419"/>
                </a:lnTo>
                <a:lnTo>
                  <a:pt x="0" y="1588036"/>
                </a:lnTo>
                <a:close/>
              </a:path>
            </a:pathLst>
          </a:custGeom>
        </p:spPr>
      </p:pic>
      <p:sp>
        <p:nvSpPr>
          <p:cNvPr id="5" name="Title 6">
            <a:extLst>
              <a:ext uri="{FF2B5EF4-FFF2-40B4-BE49-F238E27FC236}">
                <a16:creationId xmlns:a16="http://schemas.microsoft.com/office/drawing/2014/main" id="{794299C3-7F08-6612-657B-9AF785B9E77C}"/>
              </a:ext>
            </a:extLst>
          </p:cNvPr>
          <p:cNvSpPr txBox="1">
            <a:spLocks/>
          </p:cNvSpPr>
          <p:nvPr/>
        </p:nvSpPr>
        <p:spPr>
          <a:xfrm>
            <a:off x="251936" y="6282358"/>
            <a:ext cx="6323777" cy="46166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000" i="1" dirty="0">
                <a:solidFill>
                  <a:schemeClr val="bg1"/>
                </a:solidFill>
              </a:rPr>
              <a:t>Department of </a:t>
            </a:r>
            <a:r>
              <a:rPr lang="en-US" altLang="en-US" sz="2000" dirty="0">
                <a:solidFill>
                  <a:schemeClr val="bg1"/>
                </a:solidFill>
              </a:rPr>
              <a:t>Artificial Intelligence and Machine Learning</a:t>
            </a:r>
            <a:endParaRPr lang="en-IN" altLang="en-US" sz="2000" dirty="0">
              <a:solidFill>
                <a:schemeClr val="bg1"/>
              </a:solidFill>
            </a:endParaRPr>
          </a:p>
        </p:txBody>
      </p:sp>
      <p:pic>
        <p:nvPicPr>
          <p:cNvPr id="6" name="Picture 1">
            <a:extLst>
              <a:ext uri="{FF2B5EF4-FFF2-40B4-BE49-F238E27FC236}">
                <a16:creationId xmlns:a16="http://schemas.microsoft.com/office/drawing/2014/main" id="{0ADEEA5E-7E34-2144-13C2-A6D5700E51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513" y="315689"/>
            <a:ext cx="2466975" cy="1585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8">
            <a:extLst>
              <a:ext uri="{FF2B5EF4-FFF2-40B4-BE49-F238E27FC236}">
                <a16:creationId xmlns:a16="http://schemas.microsoft.com/office/drawing/2014/main" id="{A0C4A2F1-5814-E0F5-F08D-984505CB2F7F}"/>
              </a:ext>
            </a:extLst>
          </p:cNvPr>
          <p:cNvSpPr txBox="1"/>
          <p:nvPr/>
        </p:nvSpPr>
        <p:spPr>
          <a:xfrm>
            <a:off x="-1071191" y="1638453"/>
            <a:ext cx="5866636" cy="105812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en-US" sz="2400" b="1" dirty="0">
                <a:solidFill>
                  <a:srgbClr val="00A1D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Subject Code: BAI685 </a:t>
            </a:r>
            <a:endParaRPr lang="en-US" sz="2400" b="1" i="1" dirty="0">
              <a:solidFill>
                <a:schemeClr val="accent6">
                  <a:lumMod val="20000"/>
                  <a:lumOff val="8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Box 1">
            <a:extLst>
              <a:ext uri="{FF2B5EF4-FFF2-40B4-BE49-F238E27FC236}">
                <a16:creationId xmlns:a16="http://schemas.microsoft.com/office/drawing/2014/main" id="{FA002994-4AFB-F7B7-5C48-7F3706BD290E}"/>
              </a:ext>
            </a:extLst>
          </p:cNvPr>
          <p:cNvSpPr txBox="1"/>
          <p:nvPr/>
        </p:nvSpPr>
        <p:spPr>
          <a:xfrm>
            <a:off x="240506" y="2833482"/>
            <a:ext cx="6697980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Name: Machine Learning Driven Real-time Contamination </a:t>
            </a:r>
            <a:r>
              <a:rPr lang="en-US" sz="24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Dectection</a:t>
            </a:r>
            <a:r>
              <a:rPr lang="en-US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Urban Water Pipelines </a:t>
            </a:r>
          </a:p>
          <a:p>
            <a:endParaRPr lang="en-US" sz="2800" b="1" i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 </a:t>
            </a:r>
            <a:r>
              <a:rPr lang="en-US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Prof. Raja. A</a:t>
            </a:r>
          </a:p>
          <a:p>
            <a:r>
              <a:rPr lang="en-US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</a:t>
            </a:r>
          </a:p>
        </p:txBody>
      </p:sp>
      <p:sp>
        <p:nvSpPr>
          <p:cNvPr id="9" name="Text Box 2">
            <a:extLst>
              <a:ext uri="{FF2B5EF4-FFF2-40B4-BE49-F238E27FC236}">
                <a16:creationId xmlns:a16="http://schemas.microsoft.com/office/drawing/2014/main" id="{11C23A01-A45D-68A1-0FB5-71A99417D6F9}"/>
              </a:ext>
            </a:extLst>
          </p:cNvPr>
          <p:cNvSpPr txBox="1"/>
          <p:nvPr/>
        </p:nvSpPr>
        <p:spPr>
          <a:xfrm>
            <a:off x="240506" y="4481717"/>
            <a:ext cx="52802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 : </a:t>
            </a:r>
          </a:p>
          <a:p>
            <a:r>
              <a:rPr lang="en-US" sz="20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Roshan R K </a:t>
            </a:r>
            <a:r>
              <a:rPr lang="en-US" sz="20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Vashista</a:t>
            </a:r>
            <a:r>
              <a:rPr lang="en-US" sz="20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(1CD22AI047)</a:t>
            </a:r>
          </a:p>
          <a:p>
            <a:r>
              <a:rPr lang="en-US" sz="20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Poola</a:t>
            </a:r>
            <a:r>
              <a:rPr lang="en-US" sz="20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Mahalakshmi(1CD22AI044)</a:t>
            </a:r>
          </a:p>
          <a:p>
            <a:r>
              <a:rPr lang="en-US" sz="2000" b="1" dirty="0" err="1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Divya</a:t>
            </a:r>
            <a:r>
              <a:rPr lang="en-US" sz="20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J(1CD22AI014)</a:t>
            </a:r>
          </a:p>
          <a:p>
            <a:endParaRPr lang="en-US" sz="2000" b="1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3904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4F0E7A0-A3A1-4D18-98DF-FA9F5B7FF768}"/>
              </a:ext>
            </a:extLst>
          </p:cNvPr>
          <p:cNvSpPr txBox="1"/>
          <p:nvPr/>
        </p:nvSpPr>
        <p:spPr>
          <a:xfrm>
            <a:off x="2028304" y="332668"/>
            <a:ext cx="9065793" cy="5232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2800" dirty="0"/>
              <a:t>Phase 1 Prototype: Hardware &amp; Software Components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962B0F8-7EB0-4700-9696-C30F82861762}"/>
              </a:ext>
            </a:extLst>
          </p:cNvPr>
          <p:cNvSpPr/>
          <p:nvPr/>
        </p:nvSpPr>
        <p:spPr>
          <a:xfrm>
            <a:off x="202163" y="2294830"/>
            <a:ext cx="11787674" cy="27186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91440">
              <a:spcAft>
                <a:spcPts val="8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IN" sz="20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   Raspberry Pi 4:</a:t>
            </a:r>
            <a:r>
              <a:rPr lang="en-IN" sz="20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Acts as central controller; runs simulation, Prometheus, Grafana, and data collection.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006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0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Sensor Interfaces:</a:t>
            </a:r>
            <a:r>
              <a:rPr lang="en-IN" sz="20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MCP3008 ADC connected to pH, TDS, and DS18B20 temperature sensors via GPIO.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006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0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Software Stack:</a:t>
            </a:r>
            <a:r>
              <a:rPr lang="en-IN" sz="20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Python 3 for simulators, </a:t>
            </a:r>
            <a:r>
              <a:rPr lang="en-IN" sz="2000" dirty="0" err="1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prometheus_client</a:t>
            </a:r>
            <a:r>
              <a:rPr lang="en-IN" sz="20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for metrics export, Prometheus + Grafana stack.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006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0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Data Handling Configs:</a:t>
            </a:r>
            <a:r>
              <a:rPr lang="en-IN" sz="20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Uses </a:t>
            </a:r>
            <a:r>
              <a:rPr lang="en-IN" sz="2000" dirty="0" err="1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prometheus.yml</a:t>
            </a:r>
            <a:r>
              <a:rPr lang="en-IN" sz="20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and optional </a:t>
            </a:r>
            <a:r>
              <a:rPr lang="en-IN" sz="2000" dirty="0" err="1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nodes_config.json</a:t>
            </a:r>
            <a:r>
              <a:rPr lang="en-IN" sz="20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for simulator setup.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006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0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Control &amp; Trigger Scripts:</a:t>
            </a:r>
            <a:r>
              <a:rPr lang="en-IN" sz="20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Shell and Python scripts manage simulator operations and simulate contamination events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.</a:t>
            </a:r>
            <a:endParaRPr lang="en-IN" sz="2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10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4F0E7A0-A3A1-4D18-98DF-FA9F5B7FF768}"/>
              </a:ext>
            </a:extLst>
          </p:cNvPr>
          <p:cNvSpPr txBox="1"/>
          <p:nvPr/>
        </p:nvSpPr>
        <p:spPr>
          <a:xfrm>
            <a:off x="2009642" y="295346"/>
            <a:ext cx="9672283" cy="5232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2800" dirty="0"/>
              <a:t>Initial Implementation: Grafana Dashboard - Normal Operation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41ED803-5094-4698-BCC7-111D109CE110}"/>
              </a:ext>
            </a:extLst>
          </p:cNvPr>
          <p:cNvSpPr/>
          <p:nvPr/>
        </p:nvSpPr>
        <p:spPr>
          <a:xfrm>
            <a:off x="757334" y="1521090"/>
            <a:ext cx="10677331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Simulated Node Status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All virtual sensor nodes report within expected water quality ranges; indicators show green.</a:t>
            </a:r>
          </a:p>
          <a:p>
            <a:pPr algn="ctr">
              <a:spcAft>
                <a:spcPts val="1200"/>
              </a:spcAft>
            </a:pP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pH &amp; TDS Charts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Time-series graphs show typical minor fluctuations in sensor data across nodes.</a:t>
            </a: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Highlight: Physical Node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simulator represents the real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RPi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node collecting actual sensor data in the background.</a:t>
            </a: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Visual Feedback Mechanism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Grafana panels update in near real-time based on Prometheus-scraped metrics.</a:t>
            </a:r>
          </a:p>
          <a:p>
            <a:pPr algn="ctr">
              <a:spcAft>
                <a:spcPts val="1200"/>
              </a:spcAft>
            </a:pPr>
            <a:endParaRPr lang="en-IN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544130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4F0E7A0-A3A1-4D18-98DF-FA9F5B7FF768}"/>
              </a:ext>
            </a:extLst>
          </p:cNvPr>
          <p:cNvSpPr txBox="1"/>
          <p:nvPr/>
        </p:nvSpPr>
        <p:spPr>
          <a:xfrm>
            <a:off x="2168263" y="425974"/>
            <a:ext cx="6686487" cy="5232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2800" dirty="0"/>
              <a:t>Phase 1 Achievements &amp; Learnings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D5F27B-27DA-42D2-ABF4-2C02EE446FD0}"/>
              </a:ext>
            </a:extLst>
          </p:cNvPr>
          <p:cNvSpPr/>
          <p:nvPr/>
        </p:nvSpPr>
        <p:spPr>
          <a:xfrm>
            <a:off x="255487" y="2017830"/>
            <a:ext cx="11519745" cy="35804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91440">
              <a:spcAft>
                <a:spcPts val="8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IN" sz="20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End-to-End System Validation:</a:t>
            </a:r>
            <a:r>
              <a:rPr lang="en-IN" sz="20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Confirmed data flow from sensor nodes to Prometheus and Grafana dashboards.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006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0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Successful Multi-Node Simulation:</a:t>
            </a:r>
            <a:r>
              <a:rPr lang="en-IN" sz="20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Created multiple Python-based node simulators with rule-based anomaly detection.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006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0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Initiated Real Data Collection:</a:t>
            </a:r>
            <a:r>
              <a:rPr lang="en-IN" sz="20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Real sensor prototype collecting background data to support future ML </a:t>
            </a:r>
            <a:r>
              <a:rPr lang="en-IN" sz="2000" dirty="0" err="1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modeling</a:t>
            </a:r>
            <a:r>
              <a:rPr lang="en-IN" sz="20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006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0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Software Stack Feasibility:</a:t>
            </a:r>
            <a:r>
              <a:rPr lang="en-IN" sz="20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All components—Prometheus, Grafana, exporters—run effectively on a single </a:t>
            </a:r>
            <a:r>
              <a:rPr lang="en-IN" sz="2000" dirty="0" err="1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RPi</a:t>
            </a:r>
            <a:r>
              <a:rPr lang="en-IN" sz="20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006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0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Scalability Insight:</a:t>
            </a:r>
            <a:r>
              <a:rPr lang="en-IN" sz="20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Identified need for automated dashboard generation using </a:t>
            </a:r>
            <a:r>
              <a:rPr lang="en-IN" sz="2000" dirty="0" err="1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grafanalib</a:t>
            </a:r>
            <a:r>
              <a:rPr lang="en-IN" sz="20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or Grafana API.</a:t>
            </a:r>
            <a:endParaRPr lang="en-IN" sz="2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0493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4F0E7A0-A3A1-4D18-98DF-FA9F5B7FF768}"/>
              </a:ext>
            </a:extLst>
          </p:cNvPr>
          <p:cNvSpPr txBox="1"/>
          <p:nvPr/>
        </p:nvSpPr>
        <p:spPr>
          <a:xfrm>
            <a:off x="2121610" y="258023"/>
            <a:ext cx="8617924" cy="5232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2800" dirty="0"/>
              <a:t>Conclusion &amp; Path to Phase 2: Towards True ML Detection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21016AF-DBCD-4A63-B5F4-4D500E79FA9D}"/>
              </a:ext>
            </a:extLst>
          </p:cNvPr>
          <p:cNvSpPr/>
          <p:nvPr/>
        </p:nvSpPr>
        <p:spPr>
          <a:xfrm>
            <a:off x="1858572" y="1081849"/>
            <a:ext cx="9144000" cy="45037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91440">
              <a:spcAft>
                <a:spcPts val="8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IN" sz="24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Successful Phase 1 Execution: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Demonstrated IoT monitoring concept and validated system architecture on </a:t>
            </a:r>
            <a:r>
              <a:rPr lang="en-IN" sz="2400" dirty="0" err="1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RPi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2291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Data Foundation for ML: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Initiated collection of real-world data for future ML training and evaluation.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2291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Next Step: Data Augmentation: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Train </a:t>
            </a:r>
            <a:r>
              <a:rPr lang="en-IN" sz="2400" dirty="0" err="1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cGANs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to synthesize diverse, </a:t>
            </a:r>
            <a:r>
              <a:rPr lang="en-IN" sz="2400" dirty="0" err="1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labeled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contamination events.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2291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ML Integration: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Deploy trained ML model on </a:t>
            </a:r>
            <a:r>
              <a:rPr lang="en-IN" sz="2400" dirty="0" err="1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RPi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for live anomaly detection via onboard sensors.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2291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Enhanced Visualization &amp; Alerts: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Expand Grafana capabilities with dynamic dashboards and alert integrations.</a:t>
            </a:r>
            <a:endParaRPr lang="en-IN" sz="2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13741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2DCDE52-4716-C122-F46F-1ABFAFD865E2}"/>
              </a:ext>
            </a:extLst>
          </p:cNvPr>
          <p:cNvSpPr/>
          <p:nvPr/>
        </p:nvSpPr>
        <p:spPr>
          <a:xfrm>
            <a:off x="89647" y="6006353"/>
            <a:ext cx="4509247" cy="681318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A3C6D3-8B26-CCB1-240C-B2A720D1648E}"/>
              </a:ext>
            </a:extLst>
          </p:cNvPr>
          <p:cNvSpPr txBox="1"/>
          <p:nvPr/>
        </p:nvSpPr>
        <p:spPr>
          <a:xfrm>
            <a:off x="3666564" y="2626659"/>
            <a:ext cx="559397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latin typeface="Sitka Subheading" pitchFamily="2" charset="0"/>
              </a:rPr>
              <a:t>THANK YOU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8A89C9-3F04-59A9-9730-D0243AE130EA}"/>
              </a:ext>
            </a:extLst>
          </p:cNvPr>
          <p:cNvSpPr/>
          <p:nvPr/>
        </p:nvSpPr>
        <p:spPr>
          <a:xfrm>
            <a:off x="0" y="5965369"/>
            <a:ext cx="12191999" cy="76328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Artificial Intelligence and Machine Learning                                                 www.Cambridge.edu.in</a:t>
            </a:r>
          </a:p>
        </p:txBody>
      </p:sp>
    </p:spTree>
    <p:extLst>
      <p:ext uri="{BB962C8B-B14F-4D97-AF65-F5344CB8AC3E}">
        <p14:creationId xmlns:p14="http://schemas.microsoft.com/office/powerpoint/2010/main" val="989539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8D18A09-4593-BB11-AB94-965C6D541E33}"/>
              </a:ext>
            </a:extLst>
          </p:cNvPr>
          <p:cNvSpPr txBox="1"/>
          <p:nvPr/>
        </p:nvSpPr>
        <p:spPr>
          <a:xfrm>
            <a:off x="2062887" y="416166"/>
            <a:ext cx="9861635" cy="5232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800" dirty="0"/>
              <a:t>Understanding the Problem Statement: Ensuring Safe Urban Water</a:t>
            </a:r>
            <a:endParaRPr lang="en-IN" sz="28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C62DCFD-4AB7-B1A2-FE2D-97DA6552AA1A}"/>
              </a:ext>
            </a:extLst>
          </p:cNvPr>
          <p:cNvSpPr/>
          <p:nvPr/>
        </p:nvSpPr>
        <p:spPr>
          <a:xfrm>
            <a:off x="98612" y="6006353"/>
            <a:ext cx="4563035" cy="70821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82D59A-3017-19BA-4C92-55954E8D808A}"/>
              </a:ext>
            </a:extLst>
          </p:cNvPr>
          <p:cNvSpPr/>
          <p:nvPr/>
        </p:nvSpPr>
        <p:spPr>
          <a:xfrm>
            <a:off x="0" y="5965369"/>
            <a:ext cx="12191999" cy="76328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Artificial Intelligence and Machine Learning                                                 www.Cambridge.edu.in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317623-0881-42BE-8522-249A5DB693FB}"/>
              </a:ext>
            </a:extLst>
          </p:cNvPr>
          <p:cNvSpPr txBox="1"/>
          <p:nvPr/>
        </p:nvSpPr>
        <p:spPr>
          <a:xfrm>
            <a:off x="326814" y="2038491"/>
            <a:ext cx="10996863" cy="3457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91440">
              <a:spcAft>
                <a:spcPts val="800"/>
              </a:spcAft>
              <a:buSzPct val="100000"/>
              <a:buFont typeface="Arial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Bengaluru's Urban Water Challenge: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Rapid urban growth and limited freshwater sources have strained Bengaluru's infrastructure, increasing reliance on vulnerable distribution systems.</a:t>
            </a:r>
          </a:p>
          <a:p>
            <a:pPr marL="228600" lvl="1" indent="-91440">
              <a:spcBef>
                <a:spcPts val="1200"/>
              </a:spcBef>
              <a:buSzPct val="100000"/>
              <a:buFont typeface="Arial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Aging &amp; Complex Pipeline Networks: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Water from sources like the Cauvery River is delivered via aging and often undocumented pipelines, managed by BWSSB, increasing risk factors.</a:t>
            </a:r>
          </a:p>
          <a:p>
            <a:pPr marL="228600" lvl="1" indent="-91440">
              <a:spcBef>
                <a:spcPts val="1200"/>
              </a:spcBef>
              <a:buSzPct val="100000"/>
              <a:buFont typeface="Arial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Contamination Risks: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Frequent pipe bursts, illegal tapping, and intermittent supply create negative pressure, allowing contaminants to enter the distribution network</a:t>
            </a:r>
            <a:r>
              <a:rPr lang="en-US" sz="2400" dirty="0">
                <a:solidFill>
                  <a:srgbClr val="6161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97007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4B70251-F982-8B44-EF47-866AF6D3B55B}"/>
              </a:ext>
            </a:extLst>
          </p:cNvPr>
          <p:cNvSpPr txBox="1"/>
          <p:nvPr/>
        </p:nvSpPr>
        <p:spPr>
          <a:xfrm>
            <a:off x="2124819" y="791672"/>
            <a:ext cx="9010628" cy="5232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2800" dirty="0"/>
              <a:t>Problem Statement: Limitations of Current Monitoring</a:t>
            </a:r>
            <a:endParaRPr lang="en-IN" sz="28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FF6A331-5D11-BC01-A6B8-821EADFB36BB}"/>
              </a:ext>
            </a:extLst>
          </p:cNvPr>
          <p:cNvSpPr/>
          <p:nvPr/>
        </p:nvSpPr>
        <p:spPr>
          <a:xfrm>
            <a:off x="80682" y="6015318"/>
            <a:ext cx="4536142" cy="663388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355B67-0519-795A-F7D2-86F1929D8FC3}"/>
              </a:ext>
            </a:extLst>
          </p:cNvPr>
          <p:cNvSpPr/>
          <p:nvPr/>
        </p:nvSpPr>
        <p:spPr>
          <a:xfrm>
            <a:off x="0" y="5965369"/>
            <a:ext cx="12191999" cy="76328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Artificial Intelligence and Machine Learning                                                 www.Cambridge.edu.in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39A415C-09B4-4E38-B30C-601D586FE41E}"/>
              </a:ext>
            </a:extLst>
          </p:cNvPr>
          <p:cNvSpPr/>
          <p:nvPr/>
        </p:nvSpPr>
        <p:spPr>
          <a:xfrm>
            <a:off x="354563" y="2138508"/>
            <a:ext cx="10991462" cy="36112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91440">
              <a:spcAft>
                <a:spcPts val="8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rgbClr val="61616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  </a:t>
            </a:r>
            <a:r>
              <a:rPr lang="en-IN" sz="24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Manual Sampling &amp; Lab Testing: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Traditional water quality monitoring depends    on periodic sampling and centralized laboratory analysis.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006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Delayed &amp; Expensive: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These methods introduce significant latency and cost, preventing timely contamination alerts.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006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Lack of Real-Time Insight: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No continuous surveillance across the pipeline network, leading to missed localized contamination events.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006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Need for Intelligent, Scalable Monitoring: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Modern urban systems require low-cost, real-time solutions capable of continuous anomaly detection.</a:t>
            </a:r>
            <a:endParaRPr lang="en-IN" sz="2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3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E62CE31-1410-8D8C-C0EF-4D507E100F89}"/>
              </a:ext>
            </a:extLst>
          </p:cNvPr>
          <p:cNvSpPr txBox="1"/>
          <p:nvPr/>
        </p:nvSpPr>
        <p:spPr>
          <a:xfrm>
            <a:off x="1986506" y="338991"/>
            <a:ext cx="10068645" cy="95410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2800" dirty="0"/>
              <a:t>Methodology from Literature Review: IoT &amp; Sensor-Based Monitoring</a:t>
            </a:r>
            <a:endParaRPr lang="en-IN" sz="28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DF5178D-D346-4526-2AE3-793706B26F74}"/>
              </a:ext>
            </a:extLst>
          </p:cNvPr>
          <p:cNvSpPr/>
          <p:nvPr/>
        </p:nvSpPr>
        <p:spPr>
          <a:xfrm>
            <a:off x="80682" y="6006353"/>
            <a:ext cx="4482353" cy="681318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21E5C3-EDE4-ACF9-A1AE-59C886557E76}"/>
              </a:ext>
            </a:extLst>
          </p:cNvPr>
          <p:cNvSpPr/>
          <p:nvPr/>
        </p:nvSpPr>
        <p:spPr>
          <a:xfrm>
            <a:off x="0" y="5965369"/>
            <a:ext cx="12191999" cy="76328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Artificial Intelligence and Machine Learning                                                 www.Cambridge.edu.in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28EDC7-66A3-4303-A16B-C3CE00545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4924" y="2343358"/>
            <a:ext cx="4191000" cy="12858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118BC75-C729-4966-8F8A-832086864B9A}"/>
              </a:ext>
            </a:extLst>
          </p:cNvPr>
          <p:cNvSpPr/>
          <p:nvPr/>
        </p:nvSpPr>
        <p:spPr>
          <a:xfrm>
            <a:off x="1918996" y="1367075"/>
            <a:ext cx="917510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Shift Toward IoT Monitoring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Research by </a:t>
            </a:r>
            <a:r>
              <a:rPr lang="en-IN" sz="2400" dirty="0" err="1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Essamlali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et al. and Kumar et al. showcases IoT systems for real-time water quality tracking.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Common Hardware Platforms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Devices like Arduino, ESP32, and Raspberry Pi used with standard water quality sensors: pH, TDS, Temp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Flexible Communication Protocols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Wi-Fi for dense areas,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LoRaWAN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wide-range applications (e.g.,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Georgantas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al.).</a:t>
            </a: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Cloud &amp; Local Data Platforms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aggregated using platforms like Firebase,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ThingSpeak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or local servers for analysis</a:t>
            </a:r>
            <a:endParaRPr lang="en-IN" sz="2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3693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D7B0BA-49C9-2D26-6118-E2B274887993}"/>
              </a:ext>
            </a:extLst>
          </p:cNvPr>
          <p:cNvSpPr txBox="1"/>
          <p:nvPr/>
        </p:nvSpPr>
        <p:spPr>
          <a:xfrm>
            <a:off x="2157291" y="476959"/>
            <a:ext cx="8843501" cy="5232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2800"/>
              <a:t>Literature Review: Machine Learning &amp; Data Handling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1D18DF-801D-E548-7E84-8E7FA8259551}"/>
              </a:ext>
            </a:extLst>
          </p:cNvPr>
          <p:cNvSpPr/>
          <p:nvPr/>
        </p:nvSpPr>
        <p:spPr>
          <a:xfrm>
            <a:off x="107576" y="6033247"/>
            <a:ext cx="4509248" cy="681318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B0CFA9-955C-66FD-4D5F-DF0E50CB1CAD}"/>
              </a:ext>
            </a:extLst>
          </p:cNvPr>
          <p:cNvSpPr/>
          <p:nvPr/>
        </p:nvSpPr>
        <p:spPr>
          <a:xfrm>
            <a:off x="0" y="5965369"/>
            <a:ext cx="12191999" cy="76328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Artificial Intelligence and Machine Learning                                                 www.Cambridge.edu.in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C44A5A-3CB3-4BEA-8D0A-44C58222FE26}"/>
              </a:ext>
            </a:extLst>
          </p:cNvPr>
          <p:cNvSpPr/>
          <p:nvPr/>
        </p:nvSpPr>
        <p:spPr>
          <a:xfrm>
            <a:off x="1857705" y="1759786"/>
            <a:ext cx="9469658" cy="36112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91440">
              <a:spcAft>
                <a:spcPts val="8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rgbClr val="61616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 </a:t>
            </a:r>
            <a:r>
              <a:rPr lang="en-IN" sz="24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ML for Anomaly Detection: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Papers like Banda et al. apply    algorithms like Random Forests to detect faults using IoT sensor data.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006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Concept Drift &amp; Adaptivity: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Studies (e.g., Li et al.) emphasize handling dynamic baselines with online learning models.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006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b="1" dirty="0" err="1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Labeled</a:t>
            </a:r>
            <a:r>
              <a:rPr lang="en-IN" sz="24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Data Scarcity: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Rare contamination events limit real-world training data; prompts need for data augmentation.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006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Visualization Standards: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Prometheus and Grafana widely adopted for monitoring and visualizing time-series sensor data.</a:t>
            </a:r>
            <a:endParaRPr lang="en-IN" sz="2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4513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AED727-CB03-E09D-0C58-7862D892DE0E}"/>
              </a:ext>
            </a:extLst>
          </p:cNvPr>
          <p:cNvSpPr txBox="1"/>
          <p:nvPr/>
        </p:nvSpPr>
        <p:spPr>
          <a:xfrm>
            <a:off x="2024743" y="591573"/>
            <a:ext cx="9563877" cy="5232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2800" dirty="0"/>
              <a:t>Our Methodology: A Phased Approach to an Intelligent System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978598-08C1-1B1C-A70E-ABBE5181D305}"/>
              </a:ext>
            </a:extLst>
          </p:cNvPr>
          <p:cNvSpPr/>
          <p:nvPr/>
        </p:nvSpPr>
        <p:spPr>
          <a:xfrm>
            <a:off x="71718" y="6006353"/>
            <a:ext cx="4518211" cy="70821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35B182-01A5-F2E2-4DD9-1E9A4B74B6BC}"/>
              </a:ext>
            </a:extLst>
          </p:cNvPr>
          <p:cNvSpPr/>
          <p:nvPr/>
        </p:nvSpPr>
        <p:spPr>
          <a:xfrm>
            <a:off x="0" y="5965369"/>
            <a:ext cx="12191999" cy="76328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Artificial Intelligence and Machine Learning                                                 www.Cambridge.edu.in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EBFB4C0-7652-430B-AE3E-86EE948A2428}"/>
              </a:ext>
            </a:extLst>
          </p:cNvPr>
          <p:cNvSpPr/>
          <p:nvPr/>
        </p:nvSpPr>
        <p:spPr>
          <a:xfrm>
            <a:off x="1881672" y="1114793"/>
            <a:ext cx="821405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Ultimate Goal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Build an </a:t>
            </a:r>
            <a:r>
              <a:rPr lang="en-IN" sz="2400" dirty="0" err="1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RPi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-based intelligent sensor node with onboard ML for real-time anomaly detection using water quality data.</a:t>
            </a:r>
          </a:p>
          <a:p>
            <a:r>
              <a:rPr lang="en-IN" sz="2400" b="1" dirty="0">
                <a:solidFill>
                  <a:srgbClr val="61616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Phase 1 Focus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Construct physical sensor node (pH, TDS, Temp) and a simulated multi-node network on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RPi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Simulation Tools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Python-based simulators, Prometheus for data scraping, Grafana for real-time visualization.</a:t>
            </a:r>
          </a:p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Justification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validation of data pipeline and visualization workflow before tackling real-world ML deployment.</a:t>
            </a:r>
          </a:p>
          <a:p>
            <a:pPr algn="ctr">
              <a:spcAft>
                <a:spcPts val="1200"/>
              </a:spcAft>
            </a:pPr>
            <a:endParaRPr lang="en-IN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24389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1686767-A7E2-97B2-7548-81771EDB8517}"/>
              </a:ext>
            </a:extLst>
          </p:cNvPr>
          <p:cNvSpPr txBox="1"/>
          <p:nvPr/>
        </p:nvSpPr>
        <p:spPr>
          <a:xfrm>
            <a:off x="2249128" y="306192"/>
            <a:ext cx="7454707" cy="5232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2800" dirty="0"/>
              <a:t>Technology Justification (Phase 1 Demonstration)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286D1C5-0DDE-F590-D93B-9D64F0B9EDD4}"/>
              </a:ext>
            </a:extLst>
          </p:cNvPr>
          <p:cNvSpPr/>
          <p:nvPr/>
        </p:nvSpPr>
        <p:spPr>
          <a:xfrm>
            <a:off x="80682" y="6015318"/>
            <a:ext cx="4536142" cy="663388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53FB89-0512-F22F-B7A9-303C2ED124B2}"/>
              </a:ext>
            </a:extLst>
          </p:cNvPr>
          <p:cNvSpPr/>
          <p:nvPr/>
        </p:nvSpPr>
        <p:spPr>
          <a:xfrm>
            <a:off x="0" y="5965369"/>
            <a:ext cx="12191999" cy="76328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Artificial Intelligence and Machine Learning                                                 www.Cambridge.edu.in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AC153E07-ABD6-47C6-9646-798BB67D72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021" y="3646215"/>
            <a:ext cx="10828421" cy="498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C14201-4B73-409C-A532-FA9BD1A5CEE8}"/>
              </a:ext>
            </a:extLst>
          </p:cNvPr>
          <p:cNvSpPr txBox="1"/>
          <p:nvPr/>
        </p:nvSpPr>
        <p:spPr>
          <a:xfrm>
            <a:off x="1248090" y="1094213"/>
            <a:ext cx="11509410" cy="498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200"/>
              </a:spcAft>
            </a:pPr>
            <a:r>
              <a:rPr lang="en-IN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F1E62EA-3B94-48A6-8D0A-7B83CBEBDD11}"/>
              </a:ext>
            </a:extLst>
          </p:cNvPr>
          <p:cNvSpPr/>
          <p:nvPr/>
        </p:nvSpPr>
        <p:spPr>
          <a:xfrm>
            <a:off x="1798978" y="1259990"/>
            <a:ext cx="9966924" cy="45037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91440">
              <a:spcAft>
                <a:spcPts val="8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IN" sz="24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Raspberry Pi: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Cost-effective and powerful enough to run simulators, Prometheus, Grafana, and future ML models.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006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Python: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Supports rapid development of simulators and exporters via </a:t>
            </a:r>
            <a:r>
              <a:rPr lang="en-IN" sz="2400" dirty="0" err="1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prometheus_client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006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Prometheus: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Efficient time-series data collection; uses a pull-based model ideal for structured metrics.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006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Grafana: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Versatile and open-source dashboard tool that integrates well with Prometheus.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8006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4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Simulation Model: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Allows real-time testing of anomaly logic and network </a:t>
            </a:r>
            <a:r>
              <a:rPr lang="en-IN" sz="2400" dirty="0" err="1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behavior</a:t>
            </a:r>
            <a:r>
              <a:rPr lang="en-IN" sz="24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before deploying multiple hardware units.</a:t>
            </a:r>
            <a:endParaRPr lang="en-IN" sz="24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121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1FB29A-B4A7-4ABA-A518-74ECD10D9DDE}"/>
              </a:ext>
            </a:extLst>
          </p:cNvPr>
          <p:cNvSpPr txBox="1"/>
          <p:nvPr/>
        </p:nvSpPr>
        <p:spPr>
          <a:xfrm>
            <a:off x="2193146" y="329558"/>
            <a:ext cx="7622658" cy="5232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IN" sz="2800"/>
              <a:t>Detailed Design &amp; Architecture: Phase 1 Prototype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80BBF7-9576-4674-A0A1-A954F3AABF05}"/>
              </a:ext>
            </a:extLst>
          </p:cNvPr>
          <p:cNvSpPr/>
          <p:nvPr/>
        </p:nvSpPr>
        <p:spPr>
          <a:xfrm>
            <a:off x="772447" y="2007040"/>
            <a:ext cx="10464056" cy="35804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91440">
              <a:spcAft>
                <a:spcPts val="80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IN" sz="20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Raspberry Pi as Central Host:</a:t>
            </a:r>
            <a:r>
              <a:rPr lang="en-IN" sz="20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Runs all services including Prometheus, Grafana, and multiple Python node simulators.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2291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0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Node Simulators:</a:t>
            </a:r>
            <a:r>
              <a:rPr lang="en-IN" sz="20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Python scripts acting as virtual sensor nodes, each exposing /metrics endpoint via unique ports.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2291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0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Prometheus Integration:</a:t>
            </a:r>
            <a:r>
              <a:rPr lang="en-IN" sz="20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Scrapes each node’s metrics periodically and stores time-series data.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2291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0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Grafana Visualization:</a:t>
            </a:r>
            <a:r>
              <a:rPr lang="en-IN" sz="20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Dashboards read from Prometheus to show node status and water quality trends.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2291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2000" b="1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Contamination Triggering:</a:t>
            </a:r>
            <a:r>
              <a:rPr lang="en-IN" sz="2000" dirty="0"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Manual file triggers induce contamination status to simulate events in real-time.</a:t>
            </a:r>
            <a:endParaRPr lang="en-IN" sz="2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6540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C0EE108-937D-4809-8D9E-33DE5127E0A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7" b="11701"/>
          <a:stretch/>
        </p:blipFill>
        <p:spPr>
          <a:xfrm>
            <a:off x="1977081" y="102637"/>
            <a:ext cx="8237838" cy="5952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231014"/>
      </p:ext>
    </p:extLst>
  </p:cSld>
  <p:clrMapOvr>
    <a:masterClrMapping/>
  </p:clrMapOvr>
</p:sld>
</file>

<file path=ppt/theme/theme1.xml><?xml version="1.0" encoding="utf-8"?>
<a:theme xmlns:a="http://schemas.openxmlformats.org/drawingml/2006/main" name="CITECH 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ECH template" id="{97582786-3044-42DC-82D5-DF699C5700B5}" vid="{B783C0B2-7648-4094-AA0A-D0EB59CA80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CITECH template</Template>
  <TotalTime>2921</TotalTime>
  <Words>1169</Words>
  <Application>Microsoft Office PowerPoint</Application>
  <PresentationFormat>Widescreen</PresentationFormat>
  <Paragraphs>94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Sitka Subheading</vt:lpstr>
      <vt:lpstr>Times New Roman</vt:lpstr>
      <vt:lpstr>CITECH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Dr. Varalatchoumy M</dc:creator>
  <cp:lastModifiedBy>hp</cp:lastModifiedBy>
  <cp:revision>122</cp:revision>
  <dcterms:created xsi:type="dcterms:W3CDTF">2023-10-18T08:32:17Z</dcterms:created>
  <dcterms:modified xsi:type="dcterms:W3CDTF">2025-05-28T06:09:19Z</dcterms:modified>
</cp:coreProperties>
</file>

<file path=docProps/thumbnail.jpeg>
</file>